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6" r:id="rId1"/>
  </p:sldMasterIdLst>
  <p:notesMasterIdLst>
    <p:notesMasterId r:id="rId25"/>
  </p:notesMasterIdLst>
  <p:sldIdLst>
    <p:sldId id="292" r:id="rId2"/>
    <p:sldId id="306" r:id="rId3"/>
    <p:sldId id="312" r:id="rId4"/>
    <p:sldId id="293" r:id="rId5"/>
    <p:sldId id="295" r:id="rId6"/>
    <p:sldId id="294" r:id="rId7"/>
    <p:sldId id="313" r:id="rId8"/>
    <p:sldId id="296" r:id="rId9"/>
    <p:sldId id="300" r:id="rId10"/>
    <p:sldId id="307" r:id="rId11"/>
    <p:sldId id="314" r:id="rId12"/>
    <p:sldId id="297" r:id="rId13"/>
    <p:sldId id="301" r:id="rId14"/>
    <p:sldId id="298" r:id="rId15"/>
    <p:sldId id="302" r:id="rId16"/>
    <p:sldId id="303" r:id="rId17"/>
    <p:sldId id="308" r:id="rId18"/>
    <p:sldId id="309" r:id="rId19"/>
    <p:sldId id="315" r:id="rId20"/>
    <p:sldId id="304" r:id="rId21"/>
    <p:sldId id="310" r:id="rId22"/>
    <p:sldId id="305" r:id="rId23"/>
    <p:sldId id="311" r:id="rId2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wnCheung" initials="S" lastIdx="2" clrIdx="0">
    <p:extLst>
      <p:ext uri="{19B8F6BF-5375-455C-9EA6-DF929625EA0E}">
        <p15:presenceInfo xmlns:p15="http://schemas.microsoft.com/office/powerpoint/2012/main" userId="ShawnChe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F43"/>
    <a:srgbClr val="4C79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 autoAdjust="0"/>
  </p:normalViewPr>
  <p:slideViewPr>
    <p:cSldViewPr>
      <p:cViewPr varScale="1">
        <p:scale>
          <a:sx n="114" d="100"/>
          <a:sy n="114" d="100"/>
        </p:scale>
        <p:origin x="864" y="102"/>
      </p:cViewPr>
      <p:guideLst>
        <p:guide orient="horz" pos="2192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F0E5544-63AE-4224-ADCE-AADC7B0057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58279BE-8871-4B7E-AF99-4E72351404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2" name="幻灯片图像占位符 3">
            <a:extLst>
              <a:ext uri="{FF2B5EF4-FFF2-40B4-BE49-F238E27FC236}">
                <a16:creationId xmlns:a16="http://schemas.microsoft.com/office/drawing/2014/main" id="{30E1E3F0-4825-4900-B0EF-F0408C4E532A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备注占位符 4">
            <a:extLst>
              <a:ext uri="{FF2B5EF4-FFF2-40B4-BE49-F238E27FC236}">
                <a16:creationId xmlns:a16="http://schemas.microsoft.com/office/drawing/2014/main" id="{7E4AEA3A-4E8A-4D69-8E41-F7EB8FE4C8B6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CC8915-3C27-4297-9B5D-4B6BA8DA80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0D0E2F-49E8-42CD-A6D3-1320D77FB9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D9DCF0D4-283D-4DBE-9010-A9E31DB01A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F89D7B6C-4B61-4C41-871C-035A6E2B2F2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5343AF84-D567-497C-B022-B415005C01E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44BF5F31-76F8-4943-A21C-B6E3B9E519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9B076181-CECE-4F29-99EA-57799B2A7E67}" type="slidenum">
              <a:rPr altLang="en-US" sz="1800" smtClean="0"/>
              <a:pPr>
                <a:buFont typeface="Arial" panose="020B0604020202020204" pitchFamily="34" charset="0"/>
                <a:buChar char="•"/>
              </a:pPr>
              <a:t>1</a:t>
            </a:fld>
            <a:endParaRPr lang="zh-CN" altLang="en-US" sz="18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607DFA6E-9CCB-4A7C-B2D5-73F1DB18512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991CADB8-7EE5-4A31-BD9E-4616481F5BE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073F260E-8976-4714-9C84-BB507AFF11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65788F48-736D-4AEC-96A0-DC15BEA74F35}" type="slidenum">
              <a:rPr altLang="en-US" sz="1800" smtClean="0"/>
              <a:pPr>
                <a:buFont typeface="Arial" panose="020B0604020202020204" pitchFamily="34" charset="0"/>
                <a:buChar char="•"/>
              </a:pPr>
              <a:t>10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411218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4FD7B4A2-0FE7-4315-B28C-532D3929D69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CEC5E90B-F0EF-48D2-B96C-66DD357880C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483E2BD9-FF08-4867-B834-7D8AD3E138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1EC7151F-32BF-4485-A7D0-68C41032EAB9}" type="slidenum">
              <a:rPr altLang="en-US" sz="1800" smtClean="0"/>
              <a:pPr>
                <a:buFont typeface="Arial" panose="020B0604020202020204" pitchFamily="34" charset="0"/>
                <a:buChar char="•"/>
              </a:pPr>
              <a:t>12</a:t>
            </a:fld>
            <a:endParaRPr lang="zh-CN" altLang="en-US" sz="18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390D2A0-F427-4E69-B5AA-66421DC3901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957C8BF8-5BE5-475A-A359-D235BC9EC3D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72754A8F-07BD-4EAB-9CAE-9FB76758B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AC3752E5-2563-4133-92E3-28B34F7BE5C9}" type="slidenum">
              <a:rPr altLang="en-US" sz="1800" smtClean="0"/>
              <a:pPr>
                <a:buFont typeface="Arial" panose="020B0604020202020204" pitchFamily="34" charset="0"/>
                <a:buChar char="•"/>
              </a:pPr>
              <a:t>13</a:t>
            </a:fld>
            <a:endParaRPr lang="zh-CN" altLang="en-US" sz="18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21637BFF-6F54-4EC0-9970-E697FC00257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F52B29C5-DE0D-45CF-AE15-E7E346676F9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38EF8967-60E6-47C6-AC25-E257E8C61F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51644F82-AD4A-46EC-9368-CFE0454C58CB}" type="slidenum">
              <a:rPr altLang="en-US" sz="1800" smtClean="0"/>
              <a:pPr>
                <a:buFont typeface="Arial" panose="020B0604020202020204" pitchFamily="34" charset="0"/>
                <a:buChar char="•"/>
              </a:pPr>
              <a:t>14</a:t>
            </a:fld>
            <a:endParaRPr lang="zh-CN" altLang="en-US" sz="18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B6882833-DA93-4312-9712-388288EE9D7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5B2565D3-86CC-43C5-A89E-2794D9F421A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75F9E22D-6B1E-4826-844A-761684F05B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DA979AFD-9AC4-4C67-ACA1-5F3092FE2BA7}" type="slidenum">
              <a:rPr altLang="en-US" sz="1800" smtClean="0"/>
              <a:pPr>
                <a:buFont typeface="Arial" panose="020B0604020202020204" pitchFamily="34" charset="0"/>
                <a:buChar char="•"/>
              </a:pPr>
              <a:t>15</a:t>
            </a:fld>
            <a:endParaRPr lang="zh-CN" altLang="en-US" sz="18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607DFA6E-9CCB-4A7C-B2D5-73F1DB18512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991CADB8-7EE5-4A31-BD9E-4616481F5BE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073F260E-8976-4714-9C84-BB507AFF11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65788F48-736D-4AEC-96A0-DC15BEA74F35}" type="slidenum">
              <a:rPr altLang="en-US" sz="1800" smtClean="0"/>
              <a:pPr>
                <a:buFont typeface="Arial" panose="020B0604020202020204" pitchFamily="34" charset="0"/>
                <a:buChar char="•"/>
              </a:pPr>
              <a:t>16</a:t>
            </a:fld>
            <a:endParaRPr lang="zh-CN" altLang="en-US" sz="18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9569DDF2-7A4F-4B4F-8EA5-E8872E629C5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E2D9834E-0E09-4FDB-8BF6-2AA7CA39361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87FC0BDF-F309-4180-B767-91DE177DDB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7827613F-90A4-4BE6-93CB-B26EA0CB2319}" type="slidenum">
              <a:rPr altLang="en-US" sz="1800" smtClean="0"/>
              <a:pPr>
                <a:buFont typeface="Arial" panose="020B0604020202020204" pitchFamily="34" charset="0"/>
                <a:buChar char="•"/>
              </a:pPr>
              <a:t>17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249986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9569DDF2-7A4F-4B4F-8EA5-E8872E629C5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E2D9834E-0E09-4FDB-8BF6-2AA7CA39361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87FC0BDF-F309-4180-B767-91DE177DDB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7827613F-90A4-4BE6-93CB-B26EA0CB2319}" type="slidenum">
              <a:rPr altLang="en-US" sz="1800" smtClean="0"/>
              <a:pPr>
                <a:buFont typeface="Arial" panose="020B0604020202020204" pitchFamily="34" charset="0"/>
                <a:buChar char="•"/>
              </a:pPr>
              <a:t>18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48504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F89D7B6C-4B61-4C41-871C-035A6E2B2F2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5343AF84-D567-497C-B022-B415005C01E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44BF5F31-76F8-4943-A21C-B6E3B9E519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9B076181-CECE-4F29-99EA-57799B2A7E67}" type="slidenum">
              <a:rPr altLang="en-US" sz="1800" smtClean="0"/>
              <a:pPr>
                <a:buFont typeface="Arial" panose="020B0604020202020204" pitchFamily="34" charset="0"/>
                <a:buChar char="•"/>
              </a:pPr>
              <a:t>2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16038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9569DDF2-7A4F-4B4F-8EA5-E8872E629C5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E2D9834E-0E09-4FDB-8BF6-2AA7CA39361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87FC0BDF-F309-4180-B767-91DE177DDB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7827613F-90A4-4BE6-93CB-B26EA0CB2319}" type="slidenum">
              <a:rPr altLang="en-US" sz="1800" smtClean="0"/>
              <a:pPr>
                <a:buFont typeface="Arial" panose="020B0604020202020204" pitchFamily="34" charset="0"/>
                <a:buChar char="•"/>
              </a:pPr>
              <a:t>20</a:t>
            </a:fld>
            <a:endParaRPr lang="zh-CN" altLang="en-US" sz="18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9569DDF2-7A4F-4B4F-8EA5-E8872E629C5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E2D9834E-0E09-4FDB-8BF6-2AA7CA39361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87FC0BDF-F309-4180-B767-91DE177DDB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7827613F-90A4-4BE6-93CB-B26EA0CB2319}" type="slidenum">
              <a:rPr altLang="en-US" sz="1800" smtClean="0"/>
              <a:pPr>
                <a:buFont typeface="Arial" panose="020B0604020202020204" pitchFamily="34" charset="0"/>
                <a:buChar char="•"/>
              </a:pPr>
              <a:t>21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813392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9FB0E762-BBB5-464E-950E-79644D3ED38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863755AE-7701-4347-A8C9-A1F857A331F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C66CD497-8CA5-44DB-BF17-D24E3D5526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97CC8FA6-A2A6-485B-939A-109E9A2F3B97}" type="slidenum">
              <a:rPr altLang="en-US" sz="1800" smtClean="0"/>
              <a:pPr>
                <a:buFont typeface="Arial" panose="020B0604020202020204" pitchFamily="34" charset="0"/>
                <a:buChar char="•"/>
              </a:pPr>
              <a:t>22</a:t>
            </a:fld>
            <a:endParaRPr lang="zh-CN" altLang="en-US" sz="18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9FB0E762-BBB5-464E-950E-79644D3ED38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863755AE-7701-4347-A8C9-A1F857A331F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C66CD497-8CA5-44DB-BF17-D24E3D5526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97CC8FA6-A2A6-485B-939A-109E9A2F3B97}" type="slidenum">
              <a:rPr altLang="en-US" sz="1800" smtClean="0"/>
              <a:pPr>
                <a:buFont typeface="Arial" panose="020B0604020202020204" pitchFamily="34" charset="0"/>
                <a:buChar char="•"/>
              </a:pPr>
              <a:t>23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463648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CA81BC13-FF6F-4831-8D5D-E731617C5DA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ED1E4AF7-AA17-4FCC-ACBC-47A973873E8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A3B190D0-0B2B-49B1-B833-06D9D36160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DC6CD741-ACD2-4D56-ACB3-DBA313725F96}" type="slidenum">
              <a:rPr altLang="en-US" sz="1800" smtClean="0"/>
              <a:pPr>
                <a:buFont typeface="Arial" panose="020B0604020202020204" pitchFamily="34" charset="0"/>
                <a:buChar char="•"/>
              </a:pPr>
              <a:t>4</a:t>
            </a:fld>
            <a:endParaRPr lang="zh-CN" altLang="en-US" sz="18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70055371-5E53-42C1-B474-8A3203D1310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23CBDFF5-81AB-4DBD-BEF4-3E102CC07CB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C5826EA6-4511-45CA-B172-0A6AE64A1F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CBC53494-4F70-49F3-8F7C-3728BCF3B1F1}" type="slidenum">
              <a:rPr altLang="en-US" sz="1800" smtClean="0"/>
              <a:pPr>
                <a:buFont typeface="Arial" panose="020B0604020202020204" pitchFamily="34" charset="0"/>
                <a:buChar char="•"/>
              </a:pPr>
              <a:t>5</a:t>
            </a:fld>
            <a:endParaRPr lang="zh-CN" altLang="en-US" sz="18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A6A883D4-9C00-4918-AA39-C82D9783EBD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3256AA15-9081-45E9-A740-BD70D11592C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6E864C3-33AD-4606-8DCE-7EE96C940C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344DA603-CB05-442B-835D-6B8CCB80CC59}" type="slidenum">
              <a:rPr altLang="en-US" sz="1800" smtClean="0"/>
              <a:pPr>
                <a:buFont typeface="Arial" panose="020B0604020202020204" pitchFamily="34" charset="0"/>
                <a:buChar char="•"/>
              </a:pPr>
              <a:t>6</a:t>
            </a:fld>
            <a:endParaRPr lang="zh-CN" altLang="en-US" sz="18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7623C33E-CB1C-49F7-8C3A-99FF21FE325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F2371CB9-BFB9-4D94-83D4-B543FA0B17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5088D9FD-0146-4CBB-A220-B20F0F51BD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BFE9F9D3-29EA-40AD-A848-E3A0A2F30C5C}" type="slidenum">
              <a:rPr altLang="en-US" sz="1800" smtClean="0"/>
              <a:pPr>
                <a:buFont typeface="Arial" panose="020B0604020202020204" pitchFamily="34" charset="0"/>
                <a:buChar char="•"/>
              </a:pPr>
              <a:t>8</a:t>
            </a:fld>
            <a:endParaRPr lang="zh-CN" altLang="en-US" sz="18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B11B3C6F-7261-4BF9-A10C-ABCA01E7D49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D7CB5E56-A0D3-449F-96A4-7AFFCA0B18D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84C56D9F-994D-4D65-A5D0-1A564B5174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15108C90-AA5E-470B-A65A-FBED4D140DCD}" type="slidenum">
              <a:rPr altLang="en-US" sz="1800" smtClean="0"/>
              <a:pPr>
                <a:buFont typeface="Arial" panose="020B0604020202020204" pitchFamily="34" charset="0"/>
                <a:buChar char="•"/>
              </a:pPr>
              <a:t>9</a:t>
            </a:fld>
            <a:endParaRPr lang="zh-CN" altLang="en-US" sz="18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4854A-FFA5-4787-9174-0D5F10853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2017/10/25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1C923-2622-457A-A96D-E6BAF1AE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Disentangled Representation Learning GAN for Pose-Invariant Face Recognition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508E7-56AF-417A-9E4C-ECBC14E9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75DE8-D12D-4440-AC57-66C0BEDAA4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9868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8C7F8-2E62-4016-BD33-DD2B43E86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2017/10/25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4A4CD-E4A4-4695-A0A5-B9B4F2D71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Disentangled Representation Learning GAN for Pose-Invariant Face Recognition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1FF7-FA04-4612-A6DD-3593496B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C9A14A-11A8-4607-B41E-76BF97B0FB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9705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F98B7-C46D-4D89-A437-476B66F2C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2017/10/25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B2161-A5EC-49D5-8E58-859F4ED56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Disentangled Representation Learning GAN for Pose-Invariant Face Recognition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DEC7A-7A95-4AC0-AB66-E8A53A4D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06896-42AE-4A9B-B925-3CC0866446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0438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0CA-22E4-4194-A623-60DE7C2ED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2017/10/25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FCAE1-4695-4450-94BB-432FAB439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Disentangled Representation Learning GAN for Pose-Invariant Face Recognition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195E9-5A79-4DD6-8FEC-3C1254975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F097E8-BE5D-4514-8085-F687FEC659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4077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53CE1-F071-43A6-8BCF-E0380BD0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2017/10/25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2B05C-0BB8-42D1-87E7-16688FB3A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Disentangled Representation Learning GAN for Pose-Invariant Face Recognition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E7893-FDDC-418C-92A6-72C6CD82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B9A16-BE38-4A62-BA94-3392E0A84D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580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9B0B148-6C74-4C8E-A966-777F6A29C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2017/10/25</a:t>
            </a: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A7046DD-21AE-4F31-8AA2-24EC22FC1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Disentangled Representation Learning GAN for Pose-Invariant Face Recognition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6D2C03-4995-4D1F-A418-4DA512721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2C1731-D844-4DF0-8FBE-B396FAFD9E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2018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F174D8A-BCD2-4696-8257-20AC84B35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2017/10/25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2B8B69-63DD-47DD-BEA3-8D93BC0F7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Disentangled Representation Learning GAN for Pose-Invariant Face Recognition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8FDC87-C828-48F7-A4DF-1F3D1314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A5C074-7733-4C1C-93D7-148B234B52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8810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47311D-3AE8-40D1-A73E-9FDCA181C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2017/10/25</a:t>
            </a: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171BC21-D12F-4BCA-A2B7-CEB1CEFE4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Disentangled Representation Learning GAN for Pose-Invariant Face Recognition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BC15C10-0A0D-4F55-A958-FC4F7E34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E7B85-319B-4E2D-B460-77E250237C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8202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2CF7543-C685-43EC-A4C5-C1FF50EB6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2017/10/25</a:t>
            </a: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8B22A0F-6E1D-4B69-AB9D-843ED5809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Disentangled Representation Learning GAN for Pose-Invariant Face Recognition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55C9933-ACF9-411C-AE42-6B573DDBE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A4646-532D-42EF-9A9D-B1A4A3132C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490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8600B9C-4F27-4C2F-BC9C-D8A59AC8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2017/10/25</a:t>
            </a: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AB3A025-DF34-49F5-BB3F-32D3E3BF6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Disentangled Representation Learning GAN for Pose-Invariant Face Recognition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1C0180-B890-45D6-817E-BDD018E9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60721B-E3E6-40C4-AC33-85BE1F1C80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558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B4D196B-FFB8-4261-BD61-6B5037AFA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2017/10/25</a:t>
            </a: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37AE121-C113-4994-A98B-231CEC64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Disentangled Representation Learning GAN for Pose-Invariant Face Recognition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AF43D3-DBFA-44C4-B4EE-3FBE1BD4B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C56070-DAA2-42D7-9C2A-BED73F3B1A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527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56B9261-845A-4E5B-877D-E30128572D9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F72A828-621D-435C-9244-803EDD89C71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EE78-C34F-4FC0-9392-E0944DBDE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2017/10/25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F6DED-E02A-4D77-8B72-F7DA61795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Disentangled Representation Learning GAN for Pose-Invariant Face Recognition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EBDEF-F756-4043-84CB-939D5FA8C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5A529A1-1FCA-42D2-999F-9701100DE7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3078" name="文本框 6">
            <a:extLst>
              <a:ext uri="{FF2B5EF4-FFF2-40B4-BE49-F238E27FC236}">
                <a16:creationId xmlns:a16="http://schemas.microsoft.com/office/drawing/2014/main" id="{450E3D36-47D5-487E-B69E-A00D48D7B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49" y="2636912"/>
            <a:ext cx="5930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基于深度学习的行人重识别研究</a:t>
            </a:r>
          </a:p>
        </p:txBody>
      </p:sp>
      <p:sp>
        <p:nvSpPr>
          <p:cNvPr id="3079" name="文本框 7">
            <a:extLst>
              <a:ext uri="{FF2B5EF4-FFF2-40B4-BE49-F238E27FC236}">
                <a16:creationId xmlns:a16="http://schemas.microsoft.com/office/drawing/2014/main" id="{E3242C5A-F629-4101-890C-932632B6C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2550" y="4149080"/>
            <a:ext cx="393889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答辩人：张穗安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学号：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15349137</a:t>
            </a: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学院专业：电子与信息工程学院 通信工程</a:t>
            </a: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E07816-C0C3-4942-A698-65FF93EDF8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94" r="2500" b="14576"/>
          <a:stretch/>
        </p:blipFill>
        <p:spPr>
          <a:xfrm>
            <a:off x="2570939" y="4786440"/>
            <a:ext cx="4002122" cy="6480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DAF92F-95E6-432E-9871-DA4C8C2146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7" t="33284" r="9752" b="21816"/>
          <a:stretch/>
        </p:blipFill>
        <p:spPr>
          <a:xfrm>
            <a:off x="2548586" y="5434512"/>
            <a:ext cx="4290154" cy="496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9879C4C-A5C1-4BE2-9241-6A2A4D208A41}"/>
              </a:ext>
            </a:extLst>
          </p:cNvPr>
          <p:cNvSpPr txBox="1"/>
          <p:nvPr/>
        </p:nvSpPr>
        <p:spPr>
          <a:xfrm>
            <a:off x="1209412" y="49646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杰卡德距离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3BE5B2-FBDB-4E4B-AF0D-7D8398422DE2}"/>
              </a:ext>
            </a:extLst>
          </p:cNvPr>
          <p:cNvSpPr txBox="1"/>
          <p:nvPr/>
        </p:nvSpPr>
        <p:spPr>
          <a:xfrm>
            <a:off x="1374779" y="54978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最终距离</a:t>
            </a:r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664C798D-2636-479A-A504-947C816A8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07" y="213807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算法流程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45A6D3-60D6-4DEA-8740-0BA2F01E5232}"/>
              </a:ext>
            </a:extLst>
          </p:cNvPr>
          <p:cNvSpPr txBox="1"/>
          <p:nvPr/>
        </p:nvSpPr>
        <p:spPr>
          <a:xfrm>
            <a:off x="280507" y="1313507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重排名算法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endParaRPr lang="zh-CN" altLang="en-US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5259483-D6A1-4086-80D5-19683911E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535" y="1783334"/>
            <a:ext cx="4607028" cy="280589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7B4801A-9D5F-4FAD-99F5-6D4BFA332087}"/>
              </a:ext>
            </a:extLst>
          </p:cNvPr>
          <p:cNvSpPr/>
          <p:nvPr/>
        </p:nvSpPr>
        <p:spPr>
          <a:xfrm>
            <a:off x="280507" y="6380324"/>
            <a:ext cx="6677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rgbClr val="404040"/>
                </a:solidFill>
              </a:rPr>
              <a:t>[1]:Zhong Z, Zheng L, Cao D, et al. Re-ranking Person Re-identification with k-Reciprocal Encoding[J]. computer vision and pattern recognition, 2017: 3652-3661.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275172599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31E65E-35C4-4CFD-8F0B-DF9503DD5183}"/>
              </a:ext>
            </a:extLst>
          </p:cNvPr>
          <p:cNvSpPr txBox="1"/>
          <p:nvPr/>
        </p:nvSpPr>
        <p:spPr>
          <a:xfrm>
            <a:off x="2018974" y="22969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D05FECE-0D68-4DA8-AE11-F30331973533}"/>
              </a:ext>
            </a:extLst>
          </p:cNvPr>
          <p:cNvCxnSpPr/>
          <p:nvPr/>
        </p:nvCxnSpPr>
        <p:spPr>
          <a:xfrm>
            <a:off x="2128157" y="2892878"/>
            <a:ext cx="4887686" cy="0"/>
          </a:xfrm>
          <a:prstGeom prst="line">
            <a:avLst/>
          </a:prstGeom>
          <a:noFill/>
          <a:ln w="6350" cap="flat" cmpd="sng" algn="ctr">
            <a:solidFill>
              <a:srgbClr val="005825"/>
            </a:solidFill>
            <a:prstDash val="solid"/>
            <a:miter lim="800000"/>
          </a:ln>
          <a:effectLst/>
        </p:spPr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AADF634-0B27-4320-9638-1B1C4571C2A5}"/>
              </a:ext>
            </a:extLst>
          </p:cNvPr>
          <p:cNvCxnSpPr/>
          <p:nvPr/>
        </p:nvCxnSpPr>
        <p:spPr>
          <a:xfrm>
            <a:off x="2120600" y="4264284"/>
            <a:ext cx="4887686" cy="0"/>
          </a:xfrm>
          <a:prstGeom prst="line">
            <a:avLst/>
          </a:prstGeom>
          <a:noFill/>
          <a:ln w="6350" cap="flat" cmpd="sng" algn="ctr">
            <a:solidFill>
              <a:srgbClr val="005825"/>
            </a:solidFill>
            <a:prstDash val="solid"/>
            <a:miter lim="800000"/>
          </a:ln>
          <a:effectLst/>
        </p:spPr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9F3BF2A-F305-4565-B089-96F9A9678BA0}"/>
              </a:ext>
            </a:extLst>
          </p:cNvPr>
          <p:cNvSpPr txBox="1"/>
          <p:nvPr/>
        </p:nvSpPr>
        <p:spPr>
          <a:xfrm>
            <a:off x="1989495" y="2978852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CFCE8C1-F484-4E92-83D3-8A38B27E98C8}"/>
              </a:ext>
            </a:extLst>
          </p:cNvPr>
          <p:cNvSpPr txBox="1"/>
          <p:nvPr/>
        </p:nvSpPr>
        <p:spPr>
          <a:xfrm>
            <a:off x="2478396" y="304557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148BECB-A25F-4817-A5E5-D48FBE52BCF5}"/>
              </a:ext>
            </a:extLst>
          </p:cNvPr>
          <p:cNvSpPr txBox="1"/>
          <p:nvPr/>
        </p:nvSpPr>
        <p:spPr>
          <a:xfrm>
            <a:off x="4985525" y="2989070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0B392C5-3045-4589-B790-AA4C8E1AAC4E}"/>
              </a:ext>
            </a:extLst>
          </p:cNvPr>
          <p:cNvSpPr txBox="1"/>
          <p:nvPr/>
        </p:nvSpPr>
        <p:spPr>
          <a:xfrm>
            <a:off x="5504805" y="30703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算法流程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D83F707-E2DB-4BF8-AD21-1DF494EF6B63}"/>
              </a:ext>
            </a:extLst>
          </p:cNvPr>
          <p:cNvSpPr txBox="1"/>
          <p:nvPr/>
        </p:nvSpPr>
        <p:spPr>
          <a:xfrm>
            <a:off x="1989495" y="3558234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dirty="0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22E8B2A-F7B2-4A0F-9A23-CFDF2294F619}"/>
              </a:ext>
            </a:extLst>
          </p:cNvPr>
          <p:cNvSpPr txBox="1"/>
          <p:nvPr/>
        </p:nvSpPr>
        <p:spPr>
          <a:xfrm>
            <a:off x="2478396" y="362496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6FF38B7-5EC0-410B-84B0-614D544C1F4D}"/>
              </a:ext>
            </a:extLst>
          </p:cNvPr>
          <p:cNvSpPr txBox="1"/>
          <p:nvPr/>
        </p:nvSpPr>
        <p:spPr>
          <a:xfrm>
            <a:off x="4985525" y="3568452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b="1" dirty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14A3C9B-E26F-4440-B5BD-4F73230727C4}"/>
              </a:ext>
            </a:extLst>
          </p:cNvPr>
          <p:cNvSpPr txBox="1"/>
          <p:nvPr/>
        </p:nvSpPr>
        <p:spPr>
          <a:xfrm>
            <a:off x="5504805" y="36497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36" name="椭圆 16">
            <a:extLst>
              <a:ext uri="{FF2B5EF4-FFF2-40B4-BE49-F238E27FC236}">
                <a16:creationId xmlns:a16="http://schemas.microsoft.com/office/drawing/2014/main" id="{F4A95F8E-CB7D-4958-B394-120AF398D81A}"/>
              </a:ext>
            </a:extLst>
          </p:cNvPr>
          <p:cNvSpPr/>
          <p:nvPr/>
        </p:nvSpPr>
        <p:spPr>
          <a:xfrm>
            <a:off x="7305299" y="2416389"/>
            <a:ext cx="288032" cy="288032"/>
          </a:xfrm>
          <a:prstGeom prst="rect">
            <a:avLst/>
          </a:prstGeom>
          <a:solidFill>
            <a:srgbClr val="00582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7" name="椭圆 17">
            <a:extLst>
              <a:ext uri="{FF2B5EF4-FFF2-40B4-BE49-F238E27FC236}">
                <a16:creationId xmlns:a16="http://schemas.microsoft.com/office/drawing/2014/main" id="{E33A567C-E56F-4A09-8EB8-E89705D1739C}"/>
              </a:ext>
            </a:extLst>
          </p:cNvPr>
          <p:cNvSpPr/>
          <p:nvPr/>
        </p:nvSpPr>
        <p:spPr>
          <a:xfrm>
            <a:off x="7626273" y="2099297"/>
            <a:ext cx="288032" cy="28803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002219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1E4081-CC60-4A50-9237-668E911F7B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2475412"/>
            <a:ext cx="3490461" cy="12200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4C3129-5BBD-4E4B-8F7F-03DEA216622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7130" y="2475412"/>
            <a:ext cx="3863431" cy="12200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C660DC-F4D0-45E9-93D1-70FF68511829}"/>
              </a:ext>
            </a:extLst>
          </p:cNvPr>
          <p:cNvSpPr txBox="1"/>
          <p:nvPr/>
        </p:nvSpPr>
        <p:spPr>
          <a:xfrm>
            <a:off x="1159210" y="3845548"/>
            <a:ext cx="15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Market-1501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4FC1CC-0E53-408D-A828-4D800C9EAA97}"/>
              </a:ext>
            </a:extLst>
          </p:cNvPr>
          <p:cNvSpPr txBox="1"/>
          <p:nvPr/>
        </p:nvSpPr>
        <p:spPr>
          <a:xfrm>
            <a:off x="6012160" y="3845548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Duke MTMC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B81203-E21A-4449-BFAB-E7E02CD45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67365"/>
            <a:ext cx="7627287" cy="115241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75F277C-AC62-41CC-9099-735663123227}"/>
              </a:ext>
            </a:extLst>
          </p:cNvPr>
          <p:cNvSpPr txBox="1"/>
          <p:nvPr/>
        </p:nvSpPr>
        <p:spPr>
          <a:xfrm>
            <a:off x="412082" y="311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9A878B-9B3A-44C6-B926-6B1180FA3117}"/>
              </a:ext>
            </a:extLst>
          </p:cNvPr>
          <p:cNvSpPr txBox="1"/>
          <p:nvPr/>
        </p:nvSpPr>
        <p:spPr>
          <a:xfrm>
            <a:off x="412082" y="135069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0FBE9F-434D-47C3-A4EA-5215B6EDC8E2}"/>
              </a:ext>
            </a:extLst>
          </p:cNvPr>
          <p:cNvSpPr txBox="1"/>
          <p:nvPr/>
        </p:nvSpPr>
        <p:spPr>
          <a:xfrm>
            <a:off x="412082" y="13791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可视化结果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E11ADE-5321-49A9-B20C-5DD36EEFB8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1" t="13881" r="8037" b="18721"/>
          <a:stretch/>
        </p:blipFill>
        <p:spPr>
          <a:xfrm>
            <a:off x="1043609" y="1967974"/>
            <a:ext cx="4968552" cy="113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5B4C84-CB1C-4404-8F46-F755EF53A1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17202" r="8604" b="22889"/>
          <a:stretch/>
        </p:blipFill>
        <p:spPr>
          <a:xfrm>
            <a:off x="1081496" y="3446788"/>
            <a:ext cx="4880553" cy="9885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02C64A-E7ED-4948-864D-BA9A791BAF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t="10950" r="8582" b="18925"/>
          <a:stretch/>
        </p:blipFill>
        <p:spPr>
          <a:xfrm>
            <a:off x="1082482" y="4797152"/>
            <a:ext cx="4880552" cy="118316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BFFF0A5-D311-413D-877E-54AE11EBC879}"/>
              </a:ext>
            </a:extLst>
          </p:cNvPr>
          <p:cNvSpPr txBox="1"/>
          <p:nvPr/>
        </p:nvSpPr>
        <p:spPr>
          <a:xfrm>
            <a:off x="412082" y="311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8B099F-288E-4738-9624-F4CCDB46A74B}"/>
              </a:ext>
            </a:extLst>
          </p:cNvPr>
          <p:cNvSpPr txBox="1"/>
          <p:nvPr/>
        </p:nvSpPr>
        <p:spPr>
          <a:xfrm>
            <a:off x="412082" y="1400045"/>
            <a:ext cx="2985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评价指标：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Rank-N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9FAF1D-D4A3-4708-A1EB-F89B6FCA6520}"/>
              </a:ext>
            </a:extLst>
          </p:cNvPr>
          <p:cNvSpPr txBox="1"/>
          <p:nvPr/>
        </p:nvSpPr>
        <p:spPr>
          <a:xfrm>
            <a:off x="412082" y="1845003"/>
            <a:ext cx="3478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Rank-N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张图片是否命中了目标行人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476D9F9-AFC1-47B9-B4C8-D19D26607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620536"/>
              </p:ext>
            </p:extLst>
          </p:nvPr>
        </p:nvGraphicFramePr>
        <p:xfrm>
          <a:off x="427780" y="2098221"/>
          <a:ext cx="620300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4">
                  <a:extLst>
                    <a:ext uri="{9D8B030D-6E8A-4147-A177-3AD203B41FA5}">
                      <a16:colId xmlns:a16="http://schemas.microsoft.com/office/drawing/2014/main" val="2350638773"/>
                    </a:ext>
                  </a:extLst>
                </a:gridCol>
                <a:gridCol w="886144">
                  <a:extLst>
                    <a:ext uri="{9D8B030D-6E8A-4147-A177-3AD203B41FA5}">
                      <a16:colId xmlns:a16="http://schemas.microsoft.com/office/drawing/2014/main" val="3805185789"/>
                    </a:ext>
                  </a:extLst>
                </a:gridCol>
                <a:gridCol w="886144">
                  <a:extLst>
                    <a:ext uri="{9D8B030D-6E8A-4147-A177-3AD203B41FA5}">
                      <a16:colId xmlns:a16="http://schemas.microsoft.com/office/drawing/2014/main" val="535864037"/>
                    </a:ext>
                  </a:extLst>
                </a:gridCol>
                <a:gridCol w="886144">
                  <a:extLst>
                    <a:ext uri="{9D8B030D-6E8A-4147-A177-3AD203B41FA5}">
                      <a16:colId xmlns:a16="http://schemas.microsoft.com/office/drawing/2014/main" val="2209498052"/>
                    </a:ext>
                  </a:extLst>
                </a:gridCol>
                <a:gridCol w="886144">
                  <a:extLst>
                    <a:ext uri="{9D8B030D-6E8A-4147-A177-3AD203B41FA5}">
                      <a16:colId xmlns:a16="http://schemas.microsoft.com/office/drawing/2014/main" val="1988355809"/>
                    </a:ext>
                  </a:extLst>
                </a:gridCol>
                <a:gridCol w="886144">
                  <a:extLst>
                    <a:ext uri="{9D8B030D-6E8A-4147-A177-3AD203B41FA5}">
                      <a16:colId xmlns:a16="http://schemas.microsoft.com/office/drawing/2014/main" val="221807984"/>
                    </a:ext>
                  </a:extLst>
                </a:gridCol>
                <a:gridCol w="886144">
                  <a:extLst>
                    <a:ext uri="{9D8B030D-6E8A-4147-A177-3AD203B41FA5}">
                      <a16:colId xmlns:a16="http://schemas.microsoft.com/office/drawing/2014/main" val="3237859108"/>
                    </a:ext>
                  </a:extLst>
                </a:gridCol>
              </a:tblGrid>
              <a:tr h="298890">
                <a:tc>
                  <a:txBody>
                    <a:bodyPr/>
                    <a:lstStyle/>
                    <a:p>
                      <a:r>
                        <a:rPr lang="zh-CN" altLang="en-US" dirty="0"/>
                        <a:t>第一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第二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第三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第四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第五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Rank-1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Rank-5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318553"/>
                  </a:ext>
                </a:extLst>
              </a:tr>
              <a:tr h="29889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accent3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927355"/>
                  </a:ext>
                </a:extLst>
              </a:tr>
              <a:tr h="2988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3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3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3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3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597989"/>
                  </a:ext>
                </a:extLst>
              </a:tr>
              <a:tr h="2988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3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3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3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3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3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132497"/>
                  </a:ext>
                </a:extLst>
              </a:tr>
              <a:tr h="2988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076853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F5C6E7FA-405A-4431-A046-7282D8073494}"/>
              </a:ext>
            </a:extLst>
          </p:cNvPr>
          <p:cNvSpPr txBox="1"/>
          <p:nvPr/>
        </p:nvSpPr>
        <p:spPr>
          <a:xfrm>
            <a:off x="412082" y="311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6AE7F7-0E57-49A0-80ED-3DA3A74F1D2C}"/>
              </a:ext>
            </a:extLst>
          </p:cNvPr>
          <p:cNvSpPr txBox="1"/>
          <p:nvPr/>
        </p:nvSpPr>
        <p:spPr>
          <a:xfrm>
            <a:off x="400511" y="4108153"/>
            <a:ext cx="414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mean Average Precision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的平均值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BC32BA9-3E2F-43D1-9543-E463B9404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444013"/>
              </p:ext>
            </p:extLst>
          </p:nvPr>
        </p:nvGraphicFramePr>
        <p:xfrm>
          <a:off x="431356" y="4392758"/>
          <a:ext cx="43542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35063877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80518578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53586403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0949805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988355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第一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第二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第三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第四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第五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318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accent3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927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3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59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3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3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3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3"/>
                          </a:solidFill>
                        </a:rPr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132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3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3"/>
                          </a:solidFill>
                        </a:rPr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076853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D282E29C-3FAF-4D92-8D10-5266F7605823}"/>
              </a:ext>
            </a:extLst>
          </p:cNvPr>
          <p:cNvSpPr txBox="1"/>
          <p:nvPr/>
        </p:nvSpPr>
        <p:spPr>
          <a:xfrm>
            <a:off x="4572000" y="479920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1/1</a:t>
            </a:r>
            <a:r>
              <a:rPr lang="zh-CN" altLang="en-US" dirty="0"/>
              <a:t>）</a:t>
            </a:r>
            <a:r>
              <a:rPr lang="en-US" altLang="zh-CN" dirty="0"/>
              <a:t>/5=20%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B78BDD-1A40-443D-8811-4895FB5685E6}"/>
              </a:ext>
            </a:extLst>
          </p:cNvPr>
          <p:cNvSpPr txBox="1"/>
          <p:nvPr/>
        </p:nvSpPr>
        <p:spPr>
          <a:xfrm>
            <a:off x="4572000" y="5144322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1/4</a:t>
            </a:r>
            <a:r>
              <a:rPr lang="zh-CN" altLang="en-US" dirty="0"/>
              <a:t>）</a:t>
            </a:r>
            <a:r>
              <a:rPr lang="en-US" altLang="zh-CN" dirty="0"/>
              <a:t>/5=5%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17E022B-7460-48AA-A5C3-A51BE6C4FFEE}"/>
              </a:ext>
            </a:extLst>
          </p:cNvPr>
          <p:cNvSpPr txBox="1"/>
          <p:nvPr/>
        </p:nvSpPr>
        <p:spPr>
          <a:xfrm>
            <a:off x="4600966" y="5513654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1/2+2/3+3/4+4/5</a:t>
            </a:r>
            <a:r>
              <a:rPr lang="zh-CN" altLang="en-US" dirty="0"/>
              <a:t>）</a:t>
            </a:r>
            <a:r>
              <a:rPr lang="en-US" altLang="zh-CN" dirty="0"/>
              <a:t>/5=54.2%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53356E-19EA-469D-A611-4CA5E1F3D520}"/>
              </a:ext>
            </a:extLst>
          </p:cNvPr>
          <p:cNvSpPr txBox="1"/>
          <p:nvPr/>
        </p:nvSpPr>
        <p:spPr>
          <a:xfrm>
            <a:off x="4611230" y="5886756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1/2+2/3</a:t>
            </a:r>
            <a:r>
              <a:rPr lang="zh-CN" altLang="en-US" dirty="0"/>
              <a:t>）</a:t>
            </a:r>
            <a:r>
              <a:rPr lang="en-US" altLang="zh-CN" dirty="0"/>
              <a:t>/5=23.2%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DBEDC4C-A7EB-4344-A383-6B7EE6735287}"/>
                  </a:ext>
                </a:extLst>
              </p:cNvPr>
              <p:cNvSpPr txBox="1"/>
              <p:nvPr/>
            </p:nvSpPr>
            <p:spPr>
              <a:xfrm>
                <a:off x="4785641" y="6269472"/>
                <a:ext cx="3457678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𝒎𝑨𝑷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𝟐𝟎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𝟓𝟒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𝟐𝟑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DBEDC4C-A7EB-4344-A383-6B7EE6735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641" y="6269472"/>
                <a:ext cx="3457678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31D4AD2-707E-46E9-B6B8-6E7BBD015916}"/>
              </a:ext>
            </a:extLst>
          </p:cNvPr>
          <p:cNvSpPr txBox="1"/>
          <p:nvPr/>
        </p:nvSpPr>
        <p:spPr>
          <a:xfrm>
            <a:off x="412082" y="147327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网络种类与数据集对比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97FAA6-1681-412A-9CAD-53957DE20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42" y="2304441"/>
            <a:ext cx="6673157" cy="14548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4EED3DA-EEE6-44FB-969A-70CDB14E3119}"/>
              </a:ext>
            </a:extLst>
          </p:cNvPr>
          <p:cNvSpPr txBox="1"/>
          <p:nvPr/>
        </p:nvSpPr>
        <p:spPr>
          <a:xfrm>
            <a:off x="1233665" y="4221087"/>
            <a:ext cx="5479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DenseNet-121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效果优于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ResNet-50.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Duke MTMC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Market1501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具有更强的挑战性。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0DBE48-A9C6-4336-9695-351917AF63B2}"/>
              </a:ext>
            </a:extLst>
          </p:cNvPr>
          <p:cNvSpPr txBox="1"/>
          <p:nvPr/>
        </p:nvSpPr>
        <p:spPr>
          <a:xfrm>
            <a:off x="412082" y="311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ADE3BA-4E83-4D93-980D-D2E63690A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5384725"/>
            <a:ext cx="7627287" cy="115241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C7DDD6-A6A2-42F9-BC9D-B9B7C0FB1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671818"/>
            <a:ext cx="5706511" cy="31598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D0F55E9-DF40-421F-AB40-BE67FC2D9FEB}"/>
              </a:ext>
            </a:extLst>
          </p:cNvPr>
          <p:cNvSpPr txBox="1"/>
          <p:nvPr/>
        </p:nvSpPr>
        <p:spPr>
          <a:xfrm>
            <a:off x="412082" y="129497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重排名算法分析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B2AB1B-3D19-4FD2-94CA-C335C759B77C}"/>
              </a:ext>
            </a:extLst>
          </p:cNvPr>
          <p:cNvSpPr txBox="1"/>
          <p:nvPr/>
        </p:nvSpPr>
        <p:spPr>
          <a:xfrm>
            <a:off x="412082" y="311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F69348-297C-4DEF-8721-73F7EF0A9C1D}"/>
              </a:ext>
            </a:extLst>
          </p:cNvPr>
          <p:cNvSpPr txBox="1"/>
          <p:nvPr/>
        </p:nvSpPr>
        <p:spPr>
          <a:xfrm>
            <a:off x="2123728" y="5186182"/>
            <a:ext cx="4375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重排名算法有效地提升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Rank-1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Rank-5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Rank-10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有所下降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D49BB8-6A01-4CDC-B317-16722E2BC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338" y="1196975"/>
            <a:ext cx="4239219" cy="9348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48B469-E78B-437D-8192-39FD3A25D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560" y="1844392"/>
            <a:ext cx="6678966" cy="28780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149D73C-51BC-4223-A838-8E3D82E09B37}"/>
              </a:ext>
            </a:extLst>
          </p:cNvPr>
          <p:cNvSpPr txBox="1"/>
          <p:nvPr/>
        </p:nvSpPr>
        <p:spPr>
          <a:xfrm>
            <a:off x="412082" y="311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C7249-61E4-488A-9F85-6C7C3BEE9A95}"/>
              </a:ext>
            </a:extLst>
          </p:cNvPr>
          <p:cNvSpPr txBox="1"/>
          <p:nvPr/>
        </p:nvSpPr>
        <p:spPr>
          <a:xfrm>
            <a:off x="443186" y="1487938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重排名算法参数分析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49E85E-CE74-400B-A399-7203491EC688}"/>
              </a:ext>
            </a:extLst>
          </p:cNvPr>
          <p:cNvSpPr txBox="1"/>
          <p:nvPr/>
        </p:nvSpPr>
        <p:spPr>
          <a:xfrm>
            <a:off x="2904716" y="4922361"/>
            <a:ext cx="33345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λ</a:t>
            </a:r>
            <a:r>
              <a:rPr lang="zh-CN" altLang="en-US" b="1" dirty="0"/>
              <a:t>越大（杰卡德距离占比越大）</a:t>
            </a:r>
            <a:endParaRPr lang="en-US" altLang="zh-CN" b="1" dirty="0"/>
          </a:p>
          <a:p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Rank-1</a:t>
            </a:r>
            <a:r>
              <a:rPr lang="zh-CN" altLang="en-US" b="1" dirty="0"/>
              <a:t>，</a:t>
            </a:r>
            <a:r>
              <a:rPr lang="en-US" altLang="zh-CN" b="1" dirty="0" err="1"/>
              <a:t>mAP</a:t>
            </a:r>
            <a:r>
              <a:rPr lang="zh-CN" altLang="en-US" b="1" dirty="0"/>
              <a:t>越高</a:t>
            </a: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Rank-5</a:t>
            </a:r>
            <a:r>
              <a:rPr lang="zh-CN" altLang="en-US" b="1" dirty="0"/>
              <a:t>，</a:t>
            </a:r>
            <a:r>
              <a:rPr lang="en-US" altLang="zh-CN" b="1" dirty="0"/>
              <a:t>Rank-10</a:t>
            </a:r>
            <a:r>
              <a:rPr lang="zh-CN" altLang="en-US" b="1" dirty="0"/>
              <a:t>越低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663153441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75DF4A8-2B8E-431C-BB83-888B59A265BE}"/>
              </a:ext>
            </a:extLst>
          </p:cNvPr>
          <p:cNvSpPr txBox="1"/>
          <p:nvPr/>
        </p:nvSpPr>
        <p:spPr>
          <a:xfrm>
            <a:off x="412082" y="138864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跨数据集的测试结果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9B81ED-F356-4981-B59A-CBAB33127BE9}"/>
              </a:ext>
            </a:extLst>
          </p:cNvPr>
          <p:cNvSpPr txBox="1"/>
          <p:nvPr/>
        </p:nvSpPr>
        <p:spPr>
          <a:xfrm>
            <a:off x="412082" y="3326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9B81C8-07E0-4745-A457-CA971DB7AD4D}"/>
              </a:ext>
            </a:extLst>
          </p:cNvPr>
          <p:cNvSpPr txBox="1"/>
          <p:nvPr/>
        </p:nvSpPr>
        <p:spPr>
          <a:xfrm>
            <a:off x="2483125" y="5488350"/>
            <a:ext cx="417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准确率均急剧下滑，模型泛化性能不佳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9474D0-DAD5-4729-BF95-B9E045F85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21" y="2284723"/>
            <a:ext cx="4497356" cy="28153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397FAA6-1681-412A-9CAD-53957DE20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421" y="2701594"/>
            <a:ext cx="6673157" cy="145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368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31E65E-35C4-4CFD-8F0B-DF9503DD5183}"/>
              </a:ext>
            </a:extLst>
          </p:cNvPr>
          <p:cNvSpPr txBox="1"/>
          <p:nvPr/>
        </p:nvSpPr>
        <p:spPr>
          <a:xfrm>
            <a:off x="2018974" y="22969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D05FECE-0D68-4DA8-AE11-F30331973533}"/>
              </a:ext>
            </a:extLst>
          </p:cNvPr>
          <p:cNvCxnSpPr/>
          <p:nvPr/>
        </p:nvCxnSpPr>
        <p:spPr>
          <a:xfrm>
            <a:off x="2128157" y="2892878"/>
            <a:ext cx="4887686" cy="0"/>
          </a:xfrm>
          <a:prstGeom prst="line">
            <a:avLst/>
          </a:prstGeom>
          <a:noFill/>
          <a:ln w="6350" cap="flat" cmpd="sng" algn="ctr">
            <a:solidFill>
              <a:srgbClr val="005825"/>
            </a:solidFill>
            <a:prstDash val="solid"/>
            <a:miter lim="800000"/>
          </a:ln>
          <a:effectLst/>
        </p:spPr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AADF634-0B27-4320-9638-1B1C4571C2A5}"/>
              </a:ext>
            </a:extLst>
          </p:cNvPr>
          <p:cNvCxnSpPr/>
          <p:nvPr/>
        </p:nvCxnSpPr>
        <p:spPr>
          <a:xfrm>
            <a:off x="2120600" y="4264284"/>
            <a:ext cx="4887686" cy="0"/>
          </a:xfrm>
          <a:prstGeom prst="line">
            <a:avLst/>
          </a:prstGeom>
          <a:noFill/>
          <a:ln w="6350" cap="flat" cmpd="sng" algn="ctr">
            <a:solidFill>
              <a:srgbClr val="005825"/>
            </a:solidFill>
            <a:prstDash val="solid"/>
            <a:miter lim="800000"/>
          </a:ln>
          <a:effectLst/>
        </p:spPr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9F3BF2A-F305-4565-B089-96F9A9678BA0}"/>
              </a:ext>
            </a:extLst>
          </p:cNvPr>
          <p:cNvSpPr txBox="1"/>
          <p:nvPr/>
        </p:nvSpPr>
        <p:spPr>
          <a:xfrm>
            <a:off x="1989495" y="2978852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CFCE8C1-F484-4E92-83D3-8A38B27E98C8}"/>
              </a:ext>
            </a:extLst>
          </p:cNvPr>
          <p:cNvSpPr txBox="1"/>
          <p:nvPr/>
        </p:nvSpPr>
        <p:spPr>
          <a:xfrm>
            <a:off x="2478396" y="304557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148BECB-A25F-4817-A5E5-D48FBE52BCF5}"/>
              </a:ext>
            </a:extLst>
          </p:cNvPr>
          <p:cNvSpPr txBox="1"/>
          <p:nvPr/>
        </p:nvSpPr>
        <p:spPr>
          <a:xfrm>
            <a:off x="4985525" y="2989070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0B392C5-3045-4589-B790-AA4C8E1AAC4E}"/>
              </a:ext>
            </a:extLst>
          </p:cNvPr>
          <p:cNvSpPr txBox="1"/>
          <p:nvPr/>
        </p:nvSpPr>
        <p:spPr>
          <a:xfrm>
            <a:off x="5504805" y="30703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算法流程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D83F707-E2DB-4BF8-AD21-1DF494EF6B63}"/>
              </a:ext>
            </a:extLst>
          </p:cNvPr>
          <p:cNvSpPr txBox="1"/>
          <p:nvPr/>
        </p:nvSpPr>
        <p:spPr>
          <a:xfrm>
            <a:off x="1989495" y="3558234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dirty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22E8B2A-F7B2-4A0F-9A23-CFDF2294F619}"/>
              </a:ext>
            </a:extLst>
          </p:cNvPr>
          <p:cNvSpPr txBox="1"/>
          <p:nvPr/>
        </p:nvSpPr>
        <p:spPr>
          <a:xfrm>
            <a:off x="2478396" y="362496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6FF38B7-5EC0-410B-84B0-614D544C1F4D}"/>
              </a:ext>
            </a:extLst>
          </p:cNvPr>
          <p:cNvSpPr txBox="1"/>
          <p:nvPr/>
        </p:nvSpPr>
        <p:spPr>
          <a:xfrm>
            <a:off x="4985525" y="3568452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b="1" dirty="0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14A3C9B-E26F-4440-B5BD-4F73230727C4}"/>
              </a:ext>
            </a:extLst>
          </p:cNvPr>
          <p:cNvSpPr txBox="1"/>
          <p:nvPr/>
        </p:nvSpPr>
        <p:spPr>
          <a:xfrm>
            <a:off x="5504805" y="36497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36" name="椭圆 16">
            <a:extLst>
              <a:ext uri="{FF2B5EF4-FFF2-40B4-BE49-F238E27FC236}">
                <a16:creationId xmlns:a16="http://schemas.microsoft.com/office/drawing/2014/main" id="{F4A95F8E-CB7D-4958-B394-120AF398D81A}"/>
              </a:ext>
            </a:extLst>
          </p:cNvPr>
          <p:cNvSpPr/>
          <p:nvPr/>
        </p:nvSpPr>
        <p:spPr>
          <a:xfrm>
            <a:off x="7305299" y="2416389"/>
            <a:ext cx="288032" cy="288032"/>
          </a:xfrm>
          <a:prstGeom prst="rect">
            <a:avLst/>
          </a:prstGeom>
          <a:solidFill>
            <a:srgbClr val="00582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7" name="椭圆 17">
            <a:extLst>
              <a:ext uri="{FF2B5EF4-FFF2-40B4-BE49-F238E27FC236}">
                <a16:creationId xmlns:a16="http://schemas.microsoft.com/office/drawing/2014/main" id="{E33A567C-E56F-4A09-8EB8-E89705D1739C}"/>
              </a:ext>
            </a:extLst>
          </p:cNvPr>
          <p:cNvSpPr/>
          <p:nvPr/>
        </p:nvSpPr>
        <p:spPr>
          <a:xfrm>
            <a:off x="7626273" y="2099297"/>
            <a:ext cx="288032" cy="28803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06495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31E65E-35C4-4CFD-8F0B-DF9503DD5183}"/>
              </a:ext>
            </a:extLst>
          </p:cNvPr>
          <p:cNvSpPr txBox="1"/>
          <p:nvPr/>
        </p:nvSpPr>
        <p:spPr>
          <a:xfrm>
            <a:off x="2018974" y="22969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D05FECE-0D68-4DA8-AE11-F30331973533}"/>
              </a:ext>
            </a:extLst>
          </p:cNvPr>
          <p:cNvCxnSpPr/>
          <p:nvPr/>
        </p:nvCxnSpPr>
        <p:spPr>
          <a:xfrm>
            <a:off x="2128157" y="2892878"/>
            <a:ext cx="4887686" cy="0"/>
          </a:xfrm>
          <a:prstGeom prst="line">
            <a:avLst/>
          </a:prstGeom>
          <a:noFill/>
          <a:ln w="6350" cap="flat" cmpd="sng" algn="ctr">
            <a:solidFill>
              <a:srgbClr val="005825"/>
            </a:solidFill>
            <a:prstDash val="solid"/>
            <a:miter lim="800000"/>
          </a:ln>
          <a:effectLst/>
        </p:spPr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AADF634-0B27-4320-9638-1B1C4571C2A5}"/>
              </a:ext>
            </a:extLst>
          </p:cNvPr>
          <p:cNvCxnSpPr/>
          <p:nvPr/>
        </p:nvCxnSpPr>
        <p:spPr>
          <a:xfrm>
            <a:off x="2120600" y="4264284"/>
            <a:ext cx="4887686" cy="0"/>
          </a:xfrm>
          <a:prstGeom prst="line">
            <a:avLst/>
          </a:prstGeom>
          <a:noFill/>
          <a:ln w="6350" cap="flat" cmpd="sng" algn="ctr">
            <a:solidFill>
              <a:srgbClr val="005825"/>
            </a:solidFill>
            <a:prstDash val="solid"/>
            <a:miter lim="800000"/>
          </a:ln>
          <a:effectLst/>
        </p:spPr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9F3BF2A-F305-4565-B089-96F9A9678BA0}"/>
              </a:ext>
            </a:extLst>
          </p:cNvPr>
          <p:cNvSpPr txBox="1"/>
          <p:nvPr/>
        </p:nvSpPr>
        <p:spPr>
          <a:xfrm>
            <a:off x="1989495" y="2978852"/>
            <a:ext cx="437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CFCE8C1-F484-4E92-83D3-8A38B27E98C8}"/>
              </a:ext>
            </a:extLst>
          </p:cNvPr>
          <p:cNvSpPr txBox="1"/>
          <p:nvPr/>
        </p:nvSpPr>
        <p:spPr>
          <a:xfrm>
            <a:off x="2478396" y="304557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148BECB-A25F-4817-A5E5-D48FBE52BCF5}"/>
              </a:ext>
            </a:extLst>
          </p:cNvPr>
          <p:cNvSpPr txBox="1"/>
          <p:nvPr/>
        </p:nvSpPr>
        <p:spPr>
          <a:xfrm>
            <a:off x="4985525" y="2989070"/>
            <a:ext cx="437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0B392C5-3045-4589-B790-AA4C8E1AAC4E}"/>
              </a:ext>
            </a:extLst>
          </p:cNvPr>
          <p:cNvSpPr txBox="1"/>
          <p:nvPr/>
        </p:nvSpPr>
        <p:spPr>
          <a:xfrm>
            <a:off x="5504805" y="30703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算法流程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D83F707-E2DB-4BF8-AD21-1DF494EF6B63}"/>
              </a:ext>
            </a:extLst>
          </p:cNvPr>
          <p:cNvSpPr txBox="1"/>
          <p:nvPr/>
        </p:nvSpPr>
        <p:spPr>
          <a:xfrm>
            <a:off x="1989495" y="3558234"/>
            <a:ext cx="437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dirty="0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22E8B2A-F7B2-4A0F-9A23-CFDF2294F619}"/>
              </a:ext>
            </a:extLst>
          </p:cNvPr>
          <p:cNvSpPr txBox="1"/>
          <p:nvPr/>
        </p:nvSpPr>
        <p:spPr>
          <a:xfrm>
            <a:off x="2478396" y="362496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6FF38B7-5EC0-410B-84B0-614D544C1F4D}"/>
              </a:ext>
            </a:extLst>
          </p:cNvPr>
          <p:cNvSpPr txBox="1"/>
          <p:nvPr/>
        </p:nvSpPr>
        <p:spPr>
          <a:xfrm>
            <a:off x="4985525" y="3568452"/>
            <a:ext cx="437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b="1" dirty="0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14A3C9B-E26F-4440-B5BD-4F73230727C4}"/>
              </a:ext>
            </a:extLst>
          </p:cNvPr>
          <p:cNvSpPr txBox="1"/>
          <p:nvPr/>
        </p:nvSpPr>
        <p:spPr>
          <a:xfrm>
            <a:off x="5504805" y="36497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36" name="椭圆 16">
            <a:extLst>
              <a:ext uri="{FF2B5EF4-FFF2-40B4-BE49-F238E27FC236}">
                <a16:creationId xmlns:a16="http://schemas.microsoft.com/office/drawing/2014/main" id="{F4A95F8E-CB7D-4958-B394-120AF398D81A}"/>
              </a:ext>
            </a:extLst>
          </p:cNvPr>
          <p:cNvSpPr/>
          <p:nvPr/>
        </p:nvSpPr>
        <p:spPr>
          <a:xfrm>
            <a:off x="7305299" y="2416389"/>
            <a:ext cx="288032" cy="288032"/>
          </a:xfrm>
          <a:prstGeom prst="rect">
            <a:avLst/>
          </a:prstGeom>
          <a:solidFill>
            <a:srgbClr val="00582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7" name="椭圆 17">
            <a:extLst>
              <a:ext uri="{FF2B5EF4-FFF2-40B4-BE49-F238E27FC236}">
                <a16:creationId xmlns:a16="http://schemas.microsoft.com/office/drawing/2014/main" id="{E33A567C-E56F-4A09-8EB8-E89705D1739C}"/>
              </a:ext>
            </a:extLst>
          </p:cNvPr>
          <p:cNvSpPr/>
          <p:nvPr/>
        </p:nvSpPr>
        <p:spPr>
          <a:xfrm>
            <a:off x="7626273" y="2099297"/>
            <a:ext cx="288032" cy="28803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393188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130BFC-3DF7-4383-BFC8-9158C22D0F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6"/>
          <a:stretch/>
        </p:blipFill>
        <p:spPr>
          <a:xfrm>
            <a:off x="1403648" y="2343265"/>
            <a:ext cx="3858260" cy="22095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9CA0B4-C3A8-4474-A543-364C98DA9872}"/>
              </a:ext>
            </a:extLst>
          </p:cNvPr>
          <p:cNvSpPr txBox="1"/>
          <p:nvPr/>
        </p:nvSpPr>
        <p:spPr>
          <a:xfrm>
            <a:off x="5519942" y="256277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CUHK03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F7A8F7-4E74-48A7-A1D1-C02B24D80E8D}"/>
              </a:ext>
            </a:extLst>
          </p:cNvPr>
          <p:cNvSpPr txBox="1"/>
          <p:nvPr/>
        </p:nvSpPr>
        <p:spPr>
          <a:xfrm>
            <a:off x="5519942" y="326336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PRID-cam1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240EEB-61CD-4CA6-B542-FCF1D07319A7}"/>
              </a:ext>
            </a:extLst>
          </p:cNvPr>
          <p:cNvSpPr txBox="1"/>
          <p:nvPr/>
        </p:nvSpPr>
        <p:spPr>
          <a:xfrm>
            <a:off x="5526880" y="396834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PRID-cam2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E25151-95D2-4941-A601-E86B53A44D4E}"/>
              </a:ext>
            </a:extLst>
          </p:cNvPr>
          <p:cNvSpPr txBox="1"/>
          <p:nvPr/>
        </p:nvSpPr>
        <p:spPr>
          <a:xfrm>
            <a:off x="412082" y="156658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不同数据集之间风格差异较大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2D1000-E025-4FD4-8D06-57D6BFDBCC67}"/>
              </a:ext>
            </a:extLst>
          </p:cNvPr>
          <p:cNvSpPr txBox="1"/>
          <p:nvPr/>
        </p:nvSpPr>
        <p:spPr>
          <a:xfrm>
            <a:off x="412082" y="311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0F1FFF2-6040-4E19-B483-E0D784E7E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829" y="2305535"/>
            <a:ext cx="4497356" cy="281530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5DCC316-CF8B-4B89-A717-E484886BF994}"/>
              </a:ext>
            </a:extLst>
          </p:cNvPr>
          <p:cNvSpPr txBox="1"/>
          <p:nvPr/>
        </p:nvSpPr>
        <p:spPr>
          <a:xfrm>
            <a:off x="1115616" y="1583615"/>
            <a:ext cx="646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Cycle GAN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进行风格迁移，减少不同数据集之间的差异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723422-73F0-4049-BAA8-304E31547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780" y="2475735"/>
            <a:ext cx="3960440" cy="33377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6C874DD-828F-4574-A84A-313116994376}"/>
              </a:ext>
            </a:extLst>
          </p:cNvPr>
          <p:cNvSpPr txBox="1"/>
          <p:nvPr/>
        </p:nvSpPr>
        <p:spPr>
          <a:xfrm>
            <a:off x="412082" y="311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</p:spTree>
    <p:extLst>
      <p:ext uri="{BB962C8B-B14F-4D97-AF65-F5344CB8AC3E}">
        <p14:creationId xmlns:p14="http://schemas.microsoft.com/office/powerpoint/2010/main" val="3255258756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F8ADCC-8D0B-4B63-9897-CA609246D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987413"/>
            <a:ext cx="5040560" cy="31671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8305E0-A177-4032-88B0-E34941FBD509}"/>
              </a:ext>
            </a:extLst>
          </p:cNvPr>
          <p:cNvSpPr txBox="1"/>
          <p:nvPr/>
        </p:nvSpPr>
        <p:spPr>
          <a:xfrm>
            <a:off x="1831505" y="5303391"/>
            <a:ext cx="588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Market-1501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转换到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PRID-cam1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PRID-cam2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的风格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E79D38-69C4-4243-8168-4E87F158CA5C}"/>
              </a:ext>
            </a:extLst>
          </p:cNvPr>
          <p:cNvSpPr txBox="1"/>
          <p:nvPr/>
        </p:nvSpPr>
        <p:spPr>
          <a:xfrm>
            <a:off x="412082" y="311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FA3CFA-BC05-43ED-B55D-E27B738082F7}"/>
              </a:ext>
            </a:extLst>
          </p:cNvPr>
          <p:cNvSpPr txBox="1"/>
          <p:nvPr/>
        </p:nvSpPr>
        <p:spPr>
          <a:xfrm>
            <a:off x="1960259" y="5820158"/>
            <a:ext cx="562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缩小数据集之间的差异，使模型具有更强的泛化性能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6BB9FF-AAD9-4CA0-9494-5D226AC6B9FD}"/>
              </a:ext>
            </a:extLst>
          </p:cNvPr>
          <p:cNvSpPr/>
          <p:nvPr/>
        </p:nvSpPr>
        <p:spPr>
          <a:xfrm>
            <a:off x="412082" y="6338316"/>
            <a:ext cx="704023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404040"/>
                </a:solidFill>
              </a:rPr>
              <a:t>[2]:Wei L, Zhang S, Gao W, et al. Person Transfer GAN to Bridge Domain Gap for Person Re-identification[J]. computer vision and pattern recognition, 2018: 79-88.</a:t>
            </a:r>
            <a:endParaRPr lang="zh-CN" altLang="en-US" sz="105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47259C-3DEB-4AC8-B31A-8F4A15DF9F61}"/>
              </a:ext>
            </a:extLst>
          </p:cNvPr>
          <p:cNvSpPr txBox="1"/>
          <p:nvPr/>
        </p:nvSpPr>
        <p:spPr>
          <a:xfrm>
            <a:off x="729858" y="1407528"/>
            <a:ext cx="1230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PTGAN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endParaRPr lang="zh-CN" altLang="en-US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4D3ADE-F221-4446-BDE4-B0628CD05E5B}"/>
              </a:ext>
            </a:extLst>
          </p:cNvPr>
          <p:cNvSpPr txBox="1"/>
          <p:nvPr/>
        </p:nvSpPr>
        <p:spPr>
          <a:xfrm>
            <a:off x="2402175" y="3105834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感谢各位老师的聆听</a:t>
            </a:r>
          </a:p>
        </p:txBody>
      </p:sp>
    </p:spTree>
    <p:extLst>
      <p:ext uri="{BB962C8B-B14F-4D97-AF65-F5344CB8AC3E}">
        <p14:creationId xmlns:p14="http://schemas.microsoft.com/office/powerpoint/2010/main" val="312610404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31E65E-35C4-4CFD-8F0B-DF9503DD5183}"/>
              </a:ext>
            </a:extLst>
          </p:cNvPr>
          <p:cNvSpPr txBox="1"/>
          <p:nvPr/>
        </p:nvSpPr>
        <p:spPr>
          <a:xfrm>
            <a:off x="2018974" y="22969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D05FECE-0D68-4DA8-AE11-F30331973533}"/>
              </a:ext>
            </a:extLst>
          </p:cNvPr>
          <p:cNvCxnSpPr/>
          <p:nvPr/>
        </p:nvCxnSpPr>
        <p:spPr>
          <a:xfrm>
            <a:off x="2128157" y="2892878"/>
            <a:ext cx="4887686" cy="0"/>
          </a:xfrm>
          <a:prstGeom prst="line">
            <a:avLst/>
          </a:prstGeom>
          <a:noFill/>
          <a:ln w="6350" cap="flat" cmpd="sng" algn="ctr">
            <a:solidFill>
              <a:srgbClr val="005825"/>
            </a:solidFill>
            <a:prstDash val="solid"/>
            <a:miter lim="800000"/>
          </a:ln>
          <a:effectLst/>
        </p:spPr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AADF634-0B27-4320-9638-1B1C4571C2A5}"/>
              </a:ext>
            </a:extLst>
          </p:cNvPr>
          <p:cNvCxnSpPr/>
          <p:nvPr/>
        </p:nvCxnSpPr>
        <p:spPr>
          <a:xfrm>
            <a:off x="2120600" y="4264284"/>
            <a:ext cx="4887686" cy="0"/>
          </a:xfrm>
          <a:prstGeom prst="line">
            <a:avLst/>
          </a:prstGeom>
          <a:noFill/>
          <a:ln w="6350" cap="flat" cmpd="sng" algn="ctr">
            <a:solidFill>
              <a:srgbClr val="005825"/>
            </a:solidFill>
            <a:prstDash val="solid"/>
            <a:miter lim="800000"/>
          </a:ln>
          <a:effectLst/>
        </p:spPr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9F3BF2A-F305-4565-B089-96F9A9678BA0}"/>
              </a:ext>
            </a:extLst>
          </p:cNvPr>
          <p:cNvSpPr txBox="1"/>
          <p:nvPr/>
        </p:nvSpPr>
        <p:spPr>
          <a:xfrm>
            <a:off x="1989495" y="2978852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CFCE8C1-F484-4E92-83D3-8A38B27E98C8}"/>
              </a:ext>
            </a:extLst>
          </p:cNvPr>
          <p:cNvSpPr txBox="1"/>
          <p:nvPr/>
        </p:nvSpPr>
        <p:spPr>
          <a:xfrm>
            <a:off x="2478396" y="304557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148BECB-A25F-4817-A5E5-D48FBE52BCF5}"/>
              </a:ext>
            </a:extLst>
          </p:cNvPr>
          <p:cNvSpPr txBox="1"/>
          <p:nvPr/>
        </p:nvSpPr>
        <p:spPr>
          <a:xfrm>
            <a:off x="4985525" y="2989070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0B392C5-3045-4589-B790-AA4C8E1AAC4E}"/>
              </a:ext>
            </a:extLst>
          </p:cNvPr>
          <p:cNvSpPr txBox="1"/>
          <p:nvPr/>
        </p:nvSpPr>
        <p:spPr>
          <a:xfrm>
            <a:off x="5504805" y="30703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算法流程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D83F707-E2DB-4BF8-AD21-1DF494EF6B63}"/>
              </a:ext>
            </a:extLst>
          </p:cNvPr>
          <p:cNvSpPr txBox="1"/>
          <p:nvPr/>
        </p:nvSpPr>
        <p:spPr>
          <a:xfrm>
            <a:off x="1989495" y="3558234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dirty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22E8B2A-F7B2-4A0F-9A23-CFDF2294F619}"/>
              </a:ext>
            </a:extLst>
          </p:cNvPr>
          <p:cNvSpPr txBox="1"/>
          <p:nvPr/>
        </p:nvSpPr>
        <p:spPr>
          <a:xfrm>
            <a:off x="2478396" y="362496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6FF38B7-5EC0-410B-84B0-614D544C1F4D}"/>
              </a:ext>
            </a:extLst>
          </p:cNvPr>
          <p:cNvSpPr txBox="1"/>
          <p:nvPr/>
        </p:nvSpPr>
        <p:spPr>
          <a:xfrm>
            <a:off x="4985525" y="3568452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b="1" dirty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14A3C9B-E26F-4440-B5BD-4F73230727C4}"/>
              </a:ext>
            </a:extLst>
          </p:cNvPr>
          <p:cNvSpPr txBox="1"/>
          <p:nvPr/>
        </p:nvSpPr>
        <p:spPr>
          <a:xfrm>
            <a:off x="5504805" y="36497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36" name="椭圆 16">
            <a:extLst>
              <a:ext uri="{FF2B5EF4-FFF2-40B4-BE49-F238E27FC236}">
                <a16:creationId xmlns:a16="http://schemas.microsoft.com/office/drawing/2014/main" id="{F4A95F8E-CB7D-4958-B394-120AF398D81A}"/>
              </a:ext>
            </a:extLst>
          </p:cNvPr>
          <p:cNvSpPr/>
          <p:nvPr/>
        </p:nvSpPr>
        <p:spPr>
          <a:xfrm>
            <a:off x="7305299" y="2416389"/>
            <a:ext cx="288032" cy="288032"/>
          </a:xfrm>
          <a:prstGeom prst="rect">
            <a:avLst/>
          </a:prstGeom>
          <a:solidFill>
            <a:srgbClr val="00582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7" name="椭圆 17">
            <a:extLst>
              <a:ext uri="{FF2B5EF4-FFF2-40B4-BE49-F238E27FC236}">
                <a16:creationId xmlns:a16="http://schemas.microsoft.com/office/drawing/2014/main" id="{E33A567C-E56F-4A09-8EB8-E89705D1739C}"/>
              </a:ext>
            </a:extLst>
          </p:cNvPr>
          <p:cNvSpPr/>
          <p:nvPr/>
        </p:nvSpPr>
        <p:spPr>
          <a:xfrm>
            <a:off x="7626273" y="2099297"/>
            <a:ext cx="288032" cy="28803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43328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5125" name="文本框 1">
            <a:extLst>
              <a:ext uri="{FF2B5EF4-FFF2-40B4-BE49-F238E27FC236}">
                <a16:creationId xmlns:a16="http://schemas.microsoft.com/office/drawing/2014/main" id="{B3FBC971-D463-4245-AFD4-C8F844331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6035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pic>
        <p:nvPicPr>
          <p:cNvPr id="5126" name="图片 5">
            <a:extLst>
              <a:ext uri="{FF2B5EF4-FFF2-40B4-BE49-F238E27FC236}">
                <a16:creationId xmlns:a16="http://schemas.microsoft.com/office/drawing/2014/main" id="{FADD83E7-8D96-476B-8E01-64DC983CD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51" y="1711369"/>
            <a:ext cx="3057027" cy="1837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图片 7">
            <a:extLst>
              <a:ext uri="{FF2B5EF4-FFF2-40B4-BE49-F238E27FC236}">
                <a16:creationId xmlns:a16="http://schemas.microsoft.com/office/drawing/2014/main" id="{726956AD-7D02-4F67-B50D-6CDD9BF5F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27361"/>
            <a:ext cx="2745708" cy="1837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8" name="文本框 8">
            <a:extLst>
              <a:ext uri="{FF2B5EF4-FFF2-40B4-BE49-F238E27FC236}">
                <a16:creationId xmlns:a16="http://schemas.microsoft.com/office/drawing/2014/main" id="{28ACE5B4-06F2-4B61-A33D-61884AF88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247" y="3653767"/>
            <a:ext cx="23391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在多个摄像头中找到同一个行人</a:t>
            </a:r>
          </a:p>
        </p:txBody>
      </p:sp>
      <p:sp>
        <p:nvSpPr>
          <p:cNvPr id="5129" name="文本框 10">
            <a:extLst>
              <a:ext uri="{FF2B5EF4-FFF2-40B4-BE49-F238E27FC236}">
                <a16:creationId xmlns:a16="http://schemas.microsoft.com/office/drawing/2014/main" id="{8722A097-35DC-49ED-9472-4ED1F15E3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2072" y="3653767"/>
            <a:ext cx="1569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得到行人的行动路线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685883-7154-4A71-9CDF-4B802FCF5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247" y="4209273"/>
            <a:ext cx="2752693" cy="15601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12112C-B272-44DF-AA07-B371E742D4C6}"/>
              </a:ext>
            </a:extLst>
          </p:cNvPr>
          <p:cNvSpPr txBox="1"/>
          <p:nvPr/>
        </p:nvSpPr>
        <p:spPr>
          <a:xfrm>
            <a:off x="1757800" y="593672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寻人系统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E5D134-C76D-443C-BE0B-9D0080388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468" y="4209273"/>
            <a:ext cx="2592288" cy="16212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76DF20D-FEE0-4EB5-95AD-7D023EA92F1D}"/>
              </a:ext>
            </a:extLst>
          </p:cNvPr>
          <p:cNvSpPr txBox="1"/>
          <p:nvPr/>
        </p:nvSpPr>
        <p:spPr>
          <a:xfrm>
            <a:off x="5491884" y="5970529"/>
            <a:ext cx="1770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超市 商场分析用户行为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FA31C0-8C97-4F80-94A1-07535C9471A7}"/>
              </a:ext>
            </a:extLst>
          </p:cNvPr>
          <p:cNvSpPr txBox="1"/>
          <p:nvPr/>
        </p:nvSpPr>
        <p:spPr>
          <a:xfrm>
            <a:off x="249826" y="125360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现实的需求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AC2442-A7B0-48FF-8627-BA412C329338}"/>
              </a:ext>
            </a:extLst>
          </p:cNvPr>
          <p:cNvSpPr txBox="1"/>
          <p:nvPr/>
        </p:nvSpPr>
        <p:spPr>
          <a:xfrm>
            <a:off x="792730" y="1759592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行人重识别用于解决跨摄像头跨场景下行人的识别与检索。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在大量的行人图像库中，找到目标行人。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3B1E9B9-8616-458B-A3F5-9954BBC6B7E3}"/>
              </a:ext>
            </a:extLst>
          </p:cNvPr>
          <p:cNvSpPr/>
          <p:nvPr/>
        </p:nvSpPr>
        <p:spPr>
          <a:xfrm>
            <a:off x="1661729" y="376471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5B8B07-63AC-4A25-84A7-9A4D193D5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87" y="3241049"/>
            <a:ext cx="5627622" cy="165702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96F8D0A-3891-4320-B833-8A86B2423A41}"/>
              </a:ext>
            </a:extLst>
          </p:cNvPr>
          <p:cNvCxnSpPr/>
          <p:nvPr/>
        </p:nvCxnSpPr>
        <p:spPr>
          <a:xfrm flipH="1">
            <a:off x="3425581" y="4884153"/>
            <a:ext cx="624657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1119917-B58F-47E7-9C50-0530863288B1}"/>
              </a:ext>
            </a:extLst>
          </p:cNvPr>
          <p:cNvCxnSpPr>
            <a:cxnSpLocks/>
          </p:cNvCxnSpPr>
          <p:nvPr/>
        </p:nvCxnSpPr>
        <p:spPr>
          <a:xfrm>
            <a:off x="5406091" y="4903806"/>
            <a:ext cx="0" cy="1043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A5096E0-5FE4-427E-B812-A39ECD7B9C29}"/>
              </a:ext>
            </a:extLst>
          </p:cNvPr>
          <p:cNvCxnSpPr/>
          <p:nvPr/>
        </p:nvCxnSpPr>
        <p:spPr>
          <a:xfrm>
            <a:off x="6772734" y="4898072"/>
            <a:ext cx="36004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63B18F44-EE4C-4934-BD4E-D9728B134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07" y="3309602"/>
            <a:ext cx="611738" cy="137641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1134F8A-6B26-4C5E-8DB8-8E2133F19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164" y="5819775"/>
            <a:ext cx="361905" cy="77142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85BE186-AF25-486B-94F5-568E2784C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345" y="5843584"/>
            <a:ext cx="342857" cy="72381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2F7AFE9-F554-45CF-B655-9E2F86641D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8841" y="5947328"/>
            <a:ext cx="342857" cy="723810"/>
          </a:xfrm>
          <a:prstGeom prst="rect">
            <a:avLst/>
          </a:prstGeom>
        </p:spPr>
      </p:pic>
      <p:sp>
        <p:nvSpPr>
          <p:cNvPr id="20" name="文本框 1">
            <a:extLst>
              <a:ext uri="{FF2B5EF4-FFF2-40B4-BE49-F238E27FC236}">
                <a16:creationId xmlns:a16="http://schemas.microsoft.com/office/drawing/2014/main" id="{831F83E2-6075-4C94-84E8-71D914645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6035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8C8D05D-D6E7-4C4D-88FD-116EA8B7C89D}"/>
              </a:ext>
            </a:extLst>
          </p:cNvPr>
          <p:cNvSpPr txBox="1"/>
          <p:nvPr/>
        </p:nvSpPr>
        <p:spPr>
          <a:xfrm>
            <a:off x="250825" y="132891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行人重识别的定义：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CE9543-4B48-445E-B65D-65A4B47F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15" y="2532994"/>
            <a:ext cx="1593066" cy="15930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9F49AD2-E1FF-46E5-875D-745F38475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202" y="2532994"/>
            <a:ext cx="1489800" cy="15930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32E0F8B-5570-48B9-AE6A-AC25D8162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822" y="2519790"/>
            <a:ext cx="1604693" cy="15930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C52A7A-4761-4C8E-99DB-898430392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810" y="2519405"/>
            <a:ext cx="1462261" cy="16066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DC571E4-FF69-437D-8483-1F6F05E6963B}"/>
              </a:ext>
            </a:extLst>
          </p:cNvPr>
          <p:cNvSpPr txBox="1"/>
          <p:nvPr/>
        </p:nvSpPr>
        <p:spPr>
          <a:xfrm>
            <a:off x="889727" y="433166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角度不同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4B7D82-2035-47BE-844D-8466476E9E80}"/>
              </a:ext>
            </a:extLst>
          </p:cNvPr>
          <p:cNvSpPr txBox="1"/>
          <p:nvPr/>
        </p:nvSpPr>
        <p:spPr>
          <a:xfrm>
            <a:off x="3153400" y="433516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姿势不同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540B1A-145C-468F-82B1-980B04F7501B}"/>
              </a:ext>
            </a:extLst>
          </p:cNvPr>
          <p:cNvSpPr txBox="1"/>
          <p:nvPr/>
        </p:nvSpPr>
        <p:spPr>
          <a:xfrm>
            <a:off x="5541820" y="4329371"/>
            <a:ext cx="1441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有遮挡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C537BB-973E-451E-8372-CB53D6D0B607}"/>
              </a:ext>
            </a:extLst>
          </p:cNvPr>
          <p:cNvSpPr txBox="1"/>
          <p:nvPr/>
        </p:nvSpPr>
        <p:spPr>
          <a:xfrm>
            <a:off x="7668344" y="43293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光照变化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6D253B-5CA4-49E6-B6C9-FA042E3D2DF7}"/>
              </a:ext>
            </a:extLst>
          </p:cNvPr>
          <p:cNvSpPr txBox="1"/>
          <p:nvPr/>
        </p:nvSpPr>
        <p:spPr>
          <a:xfrm>
            <a:off x="889727" y="5112856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此外，还有行人更换穿着搭配，照片清晰度不高，背景差异大等问题。</a:t>
            </a:r>
          </a:p>
        </p:txBody>
      </p:sp>
      <p:sp>
        <p:nvSpPr>
          <p:cNvPr id="13" name="文本框 1">
            <a:extLst>
              <a:ext uri="{FF2B5EF4-FFF2-40B4-BE49-F238E27FC236}">
                <a16:creationId xmlns:a16="http://schemas.microsoft.com/office/drawing/2014/main" id="{E537613B-BDEE-4D1D-A90A-7E75144F8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6035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153159-B45C-4C54-B6C9-91D259D17AEE}"/>
              </a:ext>
            </a:extLst>
          </p:cNvPr>
          <p:cNvSpPr txBox="1"/>
          <p:nvPr/>
        </p:nvSpPr>
        <p:spPr>
          <a:xfrm>
            <a:off x="463346" y="1375813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行人重识别具有挑战性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31E65E-35C4-4CFD-8F0B-DF9503DD5183}"/>
              </a:ext>
            </a:extLst>
          </p:cNvPr>
          <p:cNvSpPr txBox="1"/>
          <p:nvPr/>
        </p:nvSpPr>
        <p:spPr>
          <a:xfrm>
            <a:off x="2018974" y="22969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D05FECE-0D68-4DA8-AE11-F30331973533}"/>
              </a:ext>
            </a:extLst>
          </p:cNvPr>
          <p:cNvCxnSpPr/>
          <p:nvPr/>
        </p:nvCxnSpPr>
        <p:spPr>
          <a:xfrm>
            <a:off x="2128157" y="2892878"/>
            <a:ext cx="4887686" cy="0"/>
          </a:xfrm>
          <a:prstGeom prst="line">
            <a:avLst/>
          </a:prstGeom>
          <a:noFill/>
          <a:ln w="6350" cap="flat" cmpd="sng" algn="ctr">
            <a:solidFill>
              <a:srgbClr val="005825"/>
            </a:solidFill>
            <a:prstDash val="solid"/>
            <a:miter lim="800000"/>
          </a:ln>
          <a:effectLst/>
        </p:spPr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AADF634-0B27-4320-9638-1B1C4571C2A5}"/>
              </a:ext>
            </a:extLst>
          </p:cNvPr>
          <p:cNvCxnSpPr/>
          <p:nvPr/>
        </p:nvCxnSpPr>
        <p:spPr>
          <a:xfrm>
            <a:off x="2120600" y="4264284"/>
            <a:ext cx="4887686" cy="0"/>
          </a:xfrm>
          <a:prstGeom prst="line">
            <a:avLst/>
          </a:prstGeom>
          <a:noFill/>
          <a:ln w="6350" cap="flat" cmpd="sng" algn="ctr">
            <a:solidFill>
              <a:srgbClr val="005825"/>
            </a:solidFill>
            <a:prstDash val="solid"/>
            <a:miter lim="800000"/>
          </a:ln>
          <a:effectLst/>
        </p:spPr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9F3BF2A-F305-4565-B089-96F9A9678BA0}"/>
              </a:ext>
            </a:extLst>
          </p:cNvPr>
          <p:cNvSpPr txBox="1"/>
          <p:nvPr/>
        </p:nvSpPr>
        <p:spPr>
          <a:xfrm>
            <a:off x="1989495" y="2978852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CFCE8C1-F484-4E92-83D3-8A38B27E98C8}"/>
              </a:ext>
            </a:extLst>
          </p:cNvPr>
          <p:cNvSpPr txBox="1"/>
          <p:nvPr/>
        </p:nvSpPr>
        <p:spPr>
          <a:xfrm>
            <a:off x="2478396" y="304557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148BECB-A25F-4817-A5E5-D48FBE52BCF5}"/>
              </a:ext>
            </a:extLst>
          </p:cNvPr>
          <p:cNvSpPr txBox="1"/>
          <p:nvPr/>
        </p:nvSpPr>
        <p:spPr>
          <a:xfrm>
            <a:off x="4985525" y="2989070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0B392C5-3045-4589-B790-AA4C8E1AAC4E}"/>
              </a:ext>
            </a:extLst>
          </p:cNvPr>
          <p:cNvSpPr txBox="1"/>
          <p:nvPr/>
        </p:nvSpPr>
        <p:spPr>
          <a:xfrm>
            <a:off x="5504805" y="30703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算法流程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D83F707-E2DB-4BF8-AD21-1DF494EF6B63}"/>
              </a:ext>
            </a:extLst>
          </p:cNvPr>
          <p:cNvSpPr txBox="1"/>
          <p:nvPr/>
        </p:nvSpPr>
        <p:spPr>
          <a:xfrm>
            <a:off x="1989495" y="3558234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dirty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22E8B2A-F7B2-4A0F-9A23-CFDF2294F619}"/>
              </a:ext>
            </a:extLst>
          </p:cNvPr>
          <p:cNvSpPr txBox="1"/>
          <p:nvPr/>
        </p:nvSpPr>
        <p:spPr>
          <a:xfrm>
            <a:off x="2478396" y="362496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6FF38B7-5EC0-410B-84B0-614D544C1F4D}"/>
              </a:ext>
            </a:extLst>
          </p:cNvPr>
          <p:cNvSpPr txBox="1"/>
          <p:nvPr/>
        </p:nvSpPr>
        <p:spPr>
          <a:xfrm>
            <a:off x="4985525" y="3568452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b="1" dirty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14A3C9B-E26F-4440-B5BD-4F73230727C4}"/>
              </a:ext>
            </a:extLst>
          </p:cNvPr>
          <p:cNvSpPr txBox="1"/>
          <p:nvPr/>
        </p:nvSpPr>
        <p:spPr>
          <a:xfrm>
            <a:off x="5504805" y="36497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36" name="椭圆 16">
            <a:extLst>
              <a:ext uri="{FF2B5EF4-FFF2-40B4-BE49-F238E27FC236}">
                <a16:creationId xmlns:a16="http://schemas.microsoft.com/office/drawing/2014/main" id="{F4A95F8E-CB7D-4958-B394-120AF398D81A}"/>
              </a:ext>
            </a:extLst>
          </p:cNvPr>
          <p:cNvSpPr/>
          <p:nvPr/>
        </p:nvSpPr>
        <p:spPr>
          <a:xfrm>
            <a:off x="7305299" y="2416389"/>
            <a:ext cx="288032" cy="288032"/>
          </a:xfrm>
          <a:prstGeom prst="rect">
            <a:avLst/>
          </a:prstGeom>
          <a:solidFill>
            <a:srgbClr val="00582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7" name="椭圆 17">
            <a:extLst>
              <a:ext uri="{FF2B5EF4-FFF2-40B4-BE49-F238E27FC236}">
                <a16:creationId xmlns:a16="http://schemas.microsoft.com/office/drawing/2014/main" id="{E33A567C-E56F-4A09-8EB8-E89705D1739C}"/>
              </a:ext>
            </a:extLst>
          </p:cNvPr>
          <p:cNvSpPr/>
          <p:nvPr/>
        </p:nvSpPr>
        <p:spPr>
          <a:xfrm>
            <a:off x="7626273" y="2099297"/>
            <a:ext cx="288032" cy="28803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84060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389EA3-9253-4B78-ADD9-0833FCCC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43" y="2013888"/>
            <a:ext cx="611738" cy="13764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37C507-E65A-4653-B8D8-0219E9230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1988840"/>
            <a:ext cx="5950849" cy="17521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797FFC9-8845-4154-B6DA-6C60CA53A47C}"/>
              </a:ext>
            </a:extLst>
          </p:cNvPr>
          <p:cNvSpPr txBox="1"/>
          <p:nvPr/>
        </p:nvSpPr>
        <p:spPr>
          <a:xfrm>
            <a:off x="986950" y="4945752"/>
            <a:ext cx="1107996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特征向量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B76431-F37C-4717-B978-922696EB3CE9}"/>
              </a:ext>
            </a:extLst>
          </p:cNvPr>
          <p:cNvSpPr txBox="1"/>
          <p:nvPr/>
        </p:nvSpPr>
        <p:spPr>
          <a:xfrm>
            <a:off x="5280043" y="4945752"/>
            <a:ext cx="1107996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特征向量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139836-54F1-4AA5-970B-ECE3AC0D8954}"/>
              </a:ext>
            </a:extLst>
          </p:cNvPr>
          <p:cNvSpPr txBox="1"/>
          <p:nvPr/>
        </p:nvSpPr>
        <p:spPr>
          <a:xfrm>
            <a:off x="542582" y="4101238"/>
            <a:ext cx="156966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EFA07A0-B5EA-465F-BA73-ACD222861BC2}"/>
              </a:ext>
            </a:extLst>
          </p:cNvPr>
          <p:cNvSpPr txBox="1"/>
          <p:nvPr/>
        </p:nvSpPr>
        <p:spPr>
          <a:xfrm>
            <a:off x="4818379" y="4114731"/>
            <a:ext cx="156966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5294042-F175-42D3-AC6B-D683A595BE6C}"/>
              </a:ext>
            </a:extLst>
          </p:cNvPr>
          <p:cNvSpPr txBox="1"/>
          <p:nvPr/>
        </p:nvSpPr>
        <p:spPr>
          <a:xfrm>
            <a:off x="3275857" y="5842923"/>
            <a:ext cx="1107996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计算距离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95970B7-8FED-41EA-94F8-E58FBEAAEDD4}"/>
              </a:ext>
            </a:extLst>
          </p:cNvPr>
          <p:cNvCxnSpPr>
            <a:stCxn id="4" idx="2"/>
            <a:endCxn id="19" idx="0"/>
          </p:cNvCxnSpPr>
          <p:nvPr/>
        </p:nvCxnSpPr>
        <p:spPr>
          <a:xfrm>
            <a:off x="1327412" y="3390300"/>
            <a:ext cx="0" cy="710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B0D5C53-F19F-44B5-BF9B-1EA9B18E1120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5603209" y="3741035"/>
            <a:ext cx="0" cy="37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217A0C3-1470-4C1F-A110-4CA712C629E1}"/>
              </a:ext>
            </a:extLst>
          </p:cNvPr>
          <p:cNvCxnSpPr>
            <a:stCxn id="19" idx="2"/>
          </p:cNvCxnSpPr>
          <p:nvPr/>
        </p:nvCxnSpPr>
        <p:spPr>
          <a:xfrm>
            <a:off x="1327412" y="4470570"/>
            <a:ext cx="0" cy="475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19C01E2-9FB6-46AC-BF4D-F08FAB79F21D}"/>
              </a:ext>
            </a:extLst>
          </p:cNvPr>
          <p:cNvCxnSpPr/>
          <p:nvPr/>
        </p:nvCxnSpPr>
        <p:spPr>
          <a:xfrm>
            <a:off x="5580113" y="4474771"/>
            <a:ext cx="0" cy="475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C4CADDE-82B2-48E7-B2E9-720001689F4C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540948" y="5315084"/>
            <a:ext cx="1734909" cy="527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450F122A-2E3C-4163-9C00-8E7F1B5FD444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383853" y="5315084"/>
            <a:ext cx="1450188" cy="527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E0DD8302-1F06-476F-887B-59248AFD8562}"/>
              </a:ext>
            </a:extLst>
          </p:cNvPr>
          <p:cNvSpPr txBox="1"/>
          <p:nvPr/>
        </p:nvSpPr>
        <p:spPr>
          <a:xfrm>
            <a:off x="1327412" y="6306535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计算特征向量之间的距离，距离越近，相似度越高</a:t>
            </a:r>
          </a:p>
        </p:txBody>
      </p:sp>
      <p:sp>
        <p:nvSpPr>
          <p:cNvPr id="38" name="文本框 1">
            <a:extLst>
              <a:ext uri="{FF2B5EF4-FFF2-40B4-BE49-F238E27FC236}">
                <a16:creationId xmlns:a16="http://schemas.microsoft.com/office/drawing/2014/main" id="{FDDE8F63-8471-46D4-88E3-87C8F2BD3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378631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算法流程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30192DB-950F-4F7C-A6CD-1427A0DEC3FD}"/>
              </a:ext>
            </a:extLst>
          </p:cNvPr>
          <p:cNvSpPr txBox="1"/>
          <p:nvPr/>
        </p:nvSpPr>
        <p:spPr>
          <a:xfrm>
            <a:off x="323528" y="13233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实现流程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F841148-40B3-4C53-BDD8-467843E760A2}"/>
              </a:ext>
            </a:extLst>
          </p:cNvPr>
          <p:cNvSpPr/>
          <p:nvPr/>
        </p:nvSpPr>
        <p:spPr>
          <a:xfrm>
            <a:off x="0" y="1038225"/>
            <a:ext cx="6886575" cy="15875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rgbClr val="305F4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DCC349-837A-4BA5-8DDB-19C1B3328E3C}"/>
              </a:ext>
            </a:extLst>
          </p:cNvPr>
          <p:cNvSpPr txBox="1"/>
          <p:nvPr/>
        </p:nvSpPr>
        <p:spPr>
          <a:xfrm>
            <a:off x="716524" y="2151971"/>
            <a:ext cx="132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ResNet-50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793F387A-09DE-4A05-9236-ED455FF0D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07" y="213807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算法流程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4137DA-CC69-426F-9681-0B7808AD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2" y="4898603"/>
            <a:ext cx="8066667" cy="11238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247727-C483-417E-B61B-88989D53F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843636" y="-411004"/>
            <a:ext cx="1295279" cy="72049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1AF1EC6-AA6C-4A6E-97BF-1E01F918D3A1}"/>
              </a:ext>
            </a:extLst>
          </p:cNvPr>
          <p:cNvSpPr txBox="1"/>
          <p:nvPr/>
        </p:nvSpPr>
        <p:spPr>
          <a:xfrm>
            <a:off x="716524" y="4437112"/>
            <a:ext cx="1769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DenseNet-121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F1D92E0-E331-4A56-B95F-03B916F419CE}"/>
              </a:ext>
            </a:extLst>
          </p:cNvPr>
          <p:cNvSpPr txBox="1"/>
          <p:nvPr/>
        </p:nvSpPr>
        <p:spPr>
          <a:xfrm>
            <a:off x="280507" y="155928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实验所用网络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1945</TotalTime>
  <Words>617</Words>
  <Application>Microsoft Office PowerPoint</Application>
  <PresentationFormat>全屏显示(4:3)</PresentationFormat>
  <Paragraphs>213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华文楷体</vt:lpstr>
      <vt:lpstr>宋体</vt:lpstr>
      <vt:lpstr>微软雅黑</vt:lpstr>
      <vt:lpstr>Arial</vt:lpstr>
      <vt:lpstr>Calibri</vt:lpstr>
      <vt:lpstr>Cambria Math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</dc:title>
  <dc:creator>jimmy hu</dc:creator>
  <cp:lastModifiedBy>1412053131@qq.com</cp:lastModifiedBy>
  <cp:revision>216</cp:revision>
  <dcterms:created xsi:type="dcterms:W3CDTF">2017-11-12T07:44:29Z</dcterms:created>
  <dcterms:modified xsi:type="dcterms:W3CDTF">2019-05-20T14:34:57Z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2052-10.1.0.6877</vt:lpwstr>
  </property>
</Properties>
</file>